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0"/>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1A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46B91C-A781-4B0C-88F7-554B88C31D7F}" v="4" dt="2023-05-27T17:28:05.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5/27/2023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5/27/2023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5/27/2023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5/27/2023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5/27/2023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5/27/2023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5/27/2023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5/27/2023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867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Wearable posture monitoring system</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flipV="1">
            <a:off x="2667001" y="4555067"/>
            <a:ext cx="6857999" cy="76200"/>
          </a:xfrm>
        </p:spPr>
        <p:txBody>
          <a:bodyPr>
            <a:normAutofit fontScale="25000" lnSpcReduction="20000"/>
          </a:bodyPr>
          <a:lstStyle/>
          <a:p>
            <a:pPr algn="ctr"/>
            <a:endParaRPr lang="en-US" dirty="0"/>
          </a:p>
        </p:txBody>
      </p:sp>
      <p:pic>
        <p:nvPicPr>
          <p:cNvPr id="8" name="Picture 7">
            <a:extLst>
              <a:ext uri="{FF2B5EF4-FFF2-40B4-BE49-F238E27FC236}">
                <a16:creationId xmlns:a16="http://schemas.microsoft.com/office/drawing/2014/main" id="{C97DE400-E6B4-116E-C010-07BDB15FD21D}"/>
              </a:ext>
            </a:extLst>
          </p:cNvPr>
          <p:cNvPicPr>
            <a:picLocks noChangeAspect="1"/>
          </p:cNvPicPr>
          <p:nvPr/>
        </p:nvPicPr>
        <p:blipFill>
          <a:blip r:embed="rId5"/>
          <a:stretch>
            <a:fillRect/>
          </a:stretch>
        </p:blipFill>
        <p:spPr>
          <a:xfrm>
            <a:off x="213203" y="196811"/>
            <a:ext cx="2464959" cy="2070310"/>
          </a:xfrm>
          <a:prstGeom prst="rect">
            <a:avLst/>
          </a:prstGeom>
        </p:spPr>
      </p:pic>
      <p:pic>
        <p:nvPicPr>
          <p:cNvPr id="10" name="Picture 9">
            <a:extLst>
              <a:ext uri="{FF2B5EF4-FFF2-40B4-BE49-F238E27FC236}">
                <a16:creationId xmlns:a16="http://schemas.microsoft.com/office/drawing/2014/main" id="{3DE33381-EB2B-B1C9-065C-B66CB75F2959}"/>
              </a:ext>
            </a:extLst>
          </p:cNvPr>
          <p:cNvPicPr>
            <a:picLocks noChangeAspect="1"/>
          </p:cNvPicPr>
          <p:nvPr/>
        </p:nvPicPr>
        <p:blipFill>
          <a:blip r:embed="rId6"/>
          <a:stretch>
            <a:fillRect/>
          </a:stretch>
        </p:blipFill>
        <p:spPr>
          <a:xfrm>
            <a:off x="9202961" y="4896640"/>
            <a:ext cx="2609402" cy="1816446"/>
          </a:xfrm>
          <a:prstGeom prst="rect">
            <a:avLst/>
          </a:prstGeom>
        </p:spPr>
      </p:pic>
      <p:pic>
        <p:nvPicPr>
          <p:cNvPr id="12" name="Picture 11">
            <a:extLst>
              <a:ext uri="{FF2B5EF4-FFF2-40B4-BE49-F238E27FC236}">
                <a16:creationId xmlns:a16="http://schemas.microsoft.com/office/drawing/2014/main" id="{1BD9C62C-AEA5-1AE2-D31D-07EB5D21B9B3}"/>
              </a:ext>
            </a:extLst>
          </p:cNvPr>
          <p:cNvPicPr>
            <a:picLocks noChangeAspect="1"/>
          </p:cNvPicPr>
          <p:nvPr/>
        </p:nvPicPr>
        <p:blipFill>
          <a:blip r:embed="rId7"/>
          <a:stretch>
            <a:fillRect/>
          </a:stretch>
        </p:blipFill>
        <p:spPr>
          <a:xfrm>
            <a:off x="9153541" y="234585"/>
            <a:ext cx="2711915" cy="1999431"/>
          </a:xfrm>
          <a:prstGeom prst="rect">
            <a:avLst/>
          </a:prstGeom>
        </p:spPr>
      </p:pic>
      <p:pic>
        <p:nvPicPr>
          <p:cNvPr id="14" name="Picture 13">
            <a:extLst>
              <a:ext uri="{FF2B5EF4-FFF2-40B4-BE49-F238E27FC236}">
                <a16:creationId xmlns:a16="http://schemas.microsoft.com/office/drawing/2014/main" id="{D7DCAF82-BCCA-8347-3DC4-EDDC1CD44A60}"/>
              </a:ext>
            </a:extLst>
          </p:cNvPr>
          <p:cNvPicPr>
            <a:picLocks noChangeAspect="1"/>
          </p:cNvPicPr>
          <p:nvPr/>
        </p:nvPicPr>
        <p:blipFill>
          <a:blip r:embed="rId8"/>
          <a:stretch>
            <a:fillRect/>
          </a:stretch>
        </p:blipFill>
        <p:spPr>
          <a:xfrm>
            <a:off x="326544" y="4873183"/>
            <a:ext cx="2464959" cy="1821097"/>
          </a:xfrm>
          <a:prstGeom prst="rect">
            <a:avLst/>
          </a:prstGeom>
        </p:spPr>
      </p:pic>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689A0F-0E8F-6D6F-751F-EE15660569A8}"/>
              </a:ext>
            </a:extLst>
          </p:cNvPr>
          <p:cNvSpPr txBox="1"/>
          <p:nvPr/>
        </p:nvSpPr>
        <p:spPr>
          <a:xfrm flipH="1">
            <a:off x="1194318" y="849086"/>
            <a:ext cx="10207690" cy="341632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People who experienced COVID-19 symptoms or were hospitalized developed posture problems related to extended periods of bed rest or immobility.</a:t>
            </a:r>
          </a:p>
          <a:p>
            <a:endParaRPr lang="en-US" dirty="0">
              <a:latin typeface="Arial" panose="020B0604020202020204" pitchFamily="34" charset="0"/>
              <a:cs typeface="Arial" panose="020B0604020202020204" pitchFamily="34" charset="0"/>
            </a:endParaRPr>
          </a:p>
          <a:p>
            <a:r>
              <a:rPr lang="en-IN" dirty="0">
                <a:latin typeface="Algerian" panose="04020705040A02060702" pitchFamily="82" charset="0"/>
                <a:cs typeface="Arial" panose="020B0604020202020204" pitchFamily="34" charset="0"/>
              </a:rPr>
              <a:t>❖ BLOCK DIAGRAM</a:t>
            </a:r>
            <a:r>
              <a:rPr lang="en-US" dirty="0">
                <a:latin typeface="Algerian" panose="04020705040A02060702" pitchFamily="82" charset="0"/>
                <a:cs typeface="Arial" panose="020B0604020202020204" pitchFamily="34" charset="0"/>
              </a:rPr>
              <a:t> </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p>
          <a:p>
            <a:endParaRPr lang="en-US" dirty="0"/>
          </a:p>
          <a:p>
            <a:endParaRPr lang="en-US" dirty="0"/>
          </a:p>
          <a:p>
            <a:endParaRPr lang="en-US" dirty="0"/>
          </a:p>
          <a:p>
            <a:endParaRPr lang="en-US" dirty="0"/>
          </a:p>
          <a:p>
            <a:endParaRPr lang="en-IN" dirty="0"/>
          </a:p>
        </p:txBody>
      </p:sp>
      <p:sp>
        <p:nvSpPr>
          <p:cNvPr id="5" name="Rectangle: Rounded Corners 4">
            <a:extLst>
              <a:ext uri="{FF2B5EF4-FFF2-40B4-BE49-F238E27FC236}">
                <a16:creationId xmlns:a16="http://schemas.microsoft.com/office/drawing/2014/main" id="{5876E50B-1540-9E96-5711-CFA67DF3D7EE}"/>
              </a:ext>
            </a:extLst>
          </p:cNvPr>
          <p:cNvSpPr/>
          <p:nvPr/>
        </p:nvSpPr>
        <p:spPr>
          <a:xfrm>
            <a:off x="332513" y="2771191"/>
            <a:ext cx="1586205"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bg1"/>
                </a:solidFill>
                <a:latin typeface="Algerian" panose="04020705040A02060702" pitchFamily="82" charset="0"/>
              </a:rPr>
              <a:t>SENSOR</a:t>
            </a:r>
          </a:p>
        </p:txBody>
      </p:sp>
      <p:sp>
        <p:nvSpPr>
          <p:cNvPr id="6" name="Rectangle: Rounded Corners 5">
            <a:extLst>
              <a:ext uri="{FF2B5EF4-FFF2-40B4-BE49-F238E27FC236}">
                <a16:creationId xmlns:a16="http://schemas.microsoft.com/office/drawing/2014/main" id="{91660004-A485-2319-F34B-59F254266506}"/>
              </a:ext>
            </a:extLst>
          </p:cNvPr>
          <p:cNvSpPr/>
          <p:nvPr/>
        </p:nvSpPr>
        <p:spPr>
          <a:xfrm>
            <a:off x="2754418" y="2771191"/>
            <a:ext cx="2388637"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latin typeface="Algerian" panose="04020705040A02060702" pitchFamily="82" charset="0"/>
              </a:rPr>
              <a:t>SIGNAL AMPLIFICATION</a:t>
            </a:r>
          </a:p>
        </p:txBody>
      </p:sp>
      <p:sp>
        <p:nvSpPr>
          <p:cNvPr id="7" name="Rectangle: Rounded Corners 6">
            <a:extLst>
              <a:ext uri="{FF2B5EF4-FFF2-40B4-BE49-F238E27FC236}">
                <a16:creationId xmlns:a16="http://schemas.microsoft.com/office/drawing/2014/main" id="{84F41DBD-46DE-D4D5-B061-876E59280A42}"/>
              </a:ext>
            </a:extLst>
          </p:cNvPr>
          <p:cNvSpPr/>
          <p:nvPr/>
        </p:nvSpPr>
        <p:spPr>
          <a:xfrm>
            <a:off x="6007055" y="2771191"/>
            <a:ext cx="2388637"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Algerian" panose="04020705040A02060702" pitchFamily="82" charset="0"/>
              </a:rPr>
              <a:t>MICRO-CONTROLLER</a:t>
            </a:r>
          </a:p>
        </p:txBody>
      </p:sp>
      <p:sp>
        <p:nvSpPr>
          <p:cNvPr id="9" name="Rectangle: Rounded Corners 8">
            <a:extLst>
              <a:ext uri="{FF2B5EF4-FFF2-40B4-BE49-F238E27FC236}">
                <a16:creationId xmlns:a16="http://schemas.microsoft.com/office/drawing/2014/main" id="{202B1DC2-6B82-2D4D-3FB1-DDC3C3FF024E}"/>
              </a:ext>
            </a:extLst>
          </p:cNvPr>
          <p:cNvSpPr/>
          <p:nvPr/>
        </p:nvSpPr>
        <p:spPr>
          <a:xfrm>
            <a:off x="9556103" y="2771191"/>
            <a:ext cx="2388637"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bg1"/>
                </a:solidFill>
                <a:latin typeface="Algerian" panose="04020705040A02060702" pitchFamily="82" charset="0"/>
              </a:rPr>
              <a:t>OUTPUT</a:t>
            </a:r>
          </a:p>
        </p:txBody>
      </p:sp>
      <p:sp>
        <p:nvSpPr>
          <p:cNvPr id="10" name="Rectangle: Rounded Corners 9">
            <a:extLst>
              <a:ext uri="{FF2B5EF4-FFF2-40B4-BE49-F238E27FC236}">
                <a16:creationId xmlns:a16="http://schemas.microsoft.com/office/drawing/2014/main" id="{A483F509-58B3-D8ED-DC52-270EC3D84A9B}"/>
              </a:ext>
            </a:extLst>
          </p:cNvPr>
          <p:cNvSpPr/>
          <p:nvPr/>
        </p:nvSpPr>
        <p:spPr>
          <a:xfrm>
            <a:off x="3909526" y="4786605"/>
            <a:ext cx="2388637"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Algerian" panose="04020705040A02060702" pitchFamily="82" charset="0"/>
              </a:rPr>
              <a:t>COMPUTATION</a:t>
            </a:r>
          </a:p>
        </p:txBody>
      </p:sp>
      <p:sp>
        <p:nvSpPr>
          <p:cNvPr id="11" name="Rectangle: Rounded Corners 10">
            <a:extLst>
              <a:ext uri="{FF2B5EF4-FFF2-40B4-BE49-F238E27FC236}">
                <a16:creationId xmlns:a16="http://schemas.microsoft.com/office/drawing/2014/main" id="{4DCD3780-1F9A-D5A6-5338-A9A0353F1E30}"/>
              </a:ext>
            </a:extLst>
          </p:cNvPr>
          <p:cNvSpPr/>
          <p:nvPr/>
        </p:nvSpPr>
        <p:spPr>
          <a:xfrm>
            <a:off x="7785784" y="4786605"/>
            <a:ext cx="2388637" cy="1054359"/>
          </a:xfrm>
          <a:prstGeom prst="roundRect">
            <a:avLst/>
          </a:prstGeom>
          <a:solidFill>
            <a:srgbClr val="0070C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bg1"/>
                </a:solidFill>
                <a:latin typeface="Algerian" panose="04020705040A02060702" pitchFamily="82" charset="0"/>
              </a:rPr>
              <a:t>DATA-TRANSFER</a:t>
            </a:r>
          </a:p>
        </p:txBody>
      </p:sp>
      <p:cxnSp>
        <p:nvCxnSpPr>
          <p:cNvPr id="13" name="Straight Arrow Connector 12">
            <a:extLst>
              <a:ext uri="{FF2B5EF4-FFF2-40B4-BE49-F238E27FC236}">
                <a16:creationId xmlns:a16="http://schemas.microsoft.com/office/drawing/2014/main" id="{7E938306-51B6-BD0B-3C86-7546F371E992}"/>
              </a:ext>
            </a:extLst>
          </p:cNvPr>
          <p:cNvCxnSpPr>
            <a:cxnSpLocks/>
          </p:cNvCxnSpPr>
          <p:nvPr/>
        </p:nvCxnSpPr>
        <p:spPr>
          <a:xfrm>
            <a:off x="1890418" y="3298370"/>
            <a:ext cx="8640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4169165B-7144-1155-9493-613EEDB8D92E}"/>
              </a:ext>
            </a:extLst>
          </p:cNvPr>
          <p:cNvCxnSpPr>
            <a:cxnSpLocks/>
            <a:stCxn id="7" idx="2"/>
            <a:endCxn id="11" idx="0"/>
          </p:cNvCxnSpPr>
          <p:nvPr/>
        </p:nvCxnSpPr>
        <p:spPr>
          <a:xfrm>
            <a:off x="7201374" y="3825550"/>
            <a:ext cx="1778729" cy="96105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AB9D34AA-174A-DE08-D494-293AF87F9D2E}"/>
              </a:ext>
            </a:extLst>
          </p:cNvPr>
          <p:cNvCxnSpPr>
            <a:cxnSpLocks/>
          </p:cNvCxnSpPr>
          <p:nvPr/>
        </p:nvCxnSpPr>
        <p:spPr>
          <a:xfrm>
            <a:off x="8404103" y="3298370"/>
            <a:ext cx="11520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D80087E7-89FC-67F2-4CB4-2D138BD9C895}"/>
              </a:ext>
            </a:extLst>
          </p:cNvPr>
          <p:cNvCxnSpPr>
            <a:cxnSpLocks/>
          </p:cNvCxnSpPr>
          <p:nvPr/>
        </p:nvCxnSpPr>
        <p:spPr>
          <a:xfrm>
            <a:off x="5143055" y="3289039"/>
            <a:ext cx="8640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44747260-C36F-1F96-77F8-345678B43299}"/>
              </a:ext>
            </a:extLst>
          </p:cNvPr>
          <p:cNvCxnSpPr>
            <a:cxnSpLocks/>
            <a:stCxn id="7" idx="2"/>
            <a:endCxn id="10" idx="0"/>
          </p:cNvCxnSpPr>
          <p:nvPr/>
        </p:nvCxnSpPr>
        <p:spPr>
          <a:xfrm flipH="1">
            <a:off x="5103845" y="3825550"/>
            <a:ext cx="2097529" cy="96105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01507420-ABF4-245A-6548-5CC895734A76}"/>
              </a:ext>
            </a:extLst>
          </p:cNvPr>
          <p:cNvCxnSpPr>
            <a:cxnSpLocks/>
            <a:stCxn id="11" idx="1"/>
            <a:endCxn id="10" idx="3"/>
          </p:cNvCxnSpPr>
          <p:nvPr/>
        </p:nvCxnSpPr>
        <p:spPr>
          <a:xfrm flipH="1">
            <a:off x="6298163" y="5313785"/>
            <a:ext cx="1487621"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595392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7B4EDC-B4A7-4557-4BD9-A3AB78701A9B}"/>
              </a:ext>
            </a:extLst>
          </p:cNvPr>
          <p:cNvSpPr txBox="1"/>
          <p:nvPr/>
        </p:nvSpPr>
        <p:spPr>
          <a:xfrm>
            <a:off x="1138335" y="877078"/>
            <a:ext cx="10245012" cy="3970318"/>
          </a:xfrm>
          <a:prstGeom prst="rect">
            <a:avLst/>
          </a:prstGeom>
          <a:noFill/>
        </p:spPr>
        <p:txBody>
          <a:bodyPr wrap="square" rtlCol="0">
            <a:spAutoFit/>
          </a:bodyPr>
          <a:lstStyle/>
          <a:p>
            <a:pPr marL="285750" indent="-285750">
              <a:buFont typeface="Wingdings" panose="05000000000000000000" pitchFamily="2" charset="2"/>
              <a:buChar char="v"/>
            </a:pPr>
            <a:r>
              <a:rPr lang="en-IN" dirty="0">
                <a:latin typeface="Algerian" panose="04020705040A02060702" pitchFamily="82" charset="0"/>
                <a:cs typeface="Arial" panose="020B0604020202020204" pitchFamily="34" charset="0"/>
              </a:rPr>
              <a:t>COMPONENTS AND METHODS :</a:t>
            </a:r>
          </a:p>
          <a:p>
            <a:pPr marL="285750" indent="-285750">
              <a:buFont typeface="Wingdings" panose="05000000000000000000" pitchFamily="2" charset="2"/>
              <a:buChar char="v"/>
            </a:pPr>
            <a:r>
              <a:rPr lang="en-IN" b="1" dirty="0">
                <a:latin typeface="Arial" panose="020B0604020202020204" pitchFamily="34" charset="0"/>
                <a:cs typeface="Arial" panose="020B0604020202020204" pitchFamily="34" charset="0"/>
              </a:rPr>
              <a:t>COMPONENTS :</a:t>
            </a:r>
          </a:p>
          <a:p>
            <a:r>
              <a:rPr lang="en-US" dirty="0">
                <a:latin typeface="Arial" panose="020B0604020202020204" pitchFamily="34" charset="0"/>
                <a:cs typeface="Arial" panose="020B0604020202020204" pitchFamily="34" charset="0"/>
              </a:rPr>
              <a:t>This model is developed using the Hardware Components – MPU6050, push </a:t>
            </a:r>
            <a:r>
              <a:rPr lang="en-US" dirty="0" err="1">
                <a:latin typeface="Arial" panose="020B0604020202020204" pitchFamily="34" charset="0"/>
                <a:cs typeface="Arial" panose="020B0604020202020204" pitchFamily="34" charset="0"/>
              </a:rPr>
              <a:t>button,Amplifier</a:t>
            </a:r>
            <a:r>
              <a:rPr lang="en-US" dirty="0">
                <a:latin typeface="Arial" panose="020B0604020202020204" pitchFamily="34" charset="0"/>
                <a:cs typeface="Arial" panose="020B0604020202020204" pitchFamily="34" charset="0"/>
              </a:rPr>
              <a:t>, Arduino Nano and LED and Software Components - Arduino IDE.</a:t>
            </a: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pPr marL="342900" indent="-342900">
              <a:buFont typeface="+mj-lt"/>
              <a:buAutoNum type="arabicPeriod"/>
            </a:pPr>
            <a:r>
              <a:rPr lang="en-IN" b="1" dirty="0">
                <a:latin typeface="Arial" panose="020B0604020202020204" pitchFamily="34" charset="0"/>
                <a:cs typeface="Arial" panose="020B0604020202020204" pitchFamily="34" charset="0"/>
              </a:rPr>
              <a:t>SENSOR : MPU6050</a:t>
            </a:r>
          </a:p>
          <a:p>
            <a:r>
              <a:rPr lang="en-US" dirty="0">
                <a:latin typeface="Arial" panose="020B0604020202020204" pitchFamily="34" charset="0"/>
                <a:cs typeface="Arial" panose="020B0604020202020204" pitchFamily="34" charset="0"/>
              </a:rPr>
              <a:t>The MPU6050 sensor is used to read the current position user as the digital value. It comprises of 3-axis gyroscope and 3-axis accelerometer</a:t>
            </a:r>
            <a:r>
              <a:rPr lang="en-IN"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 The MPU6050 sensor is used to read the current position user as the digital value. It comprises of 3-axis gyroscope and 3-axis accelerometer as shown in Fig. 1.This will enable the sensor to check the orientation of the spinal cord in all the 3-axis. It measures both the axis and the angle of the spinal cord movement. </a:t>
            </a: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v"/>
            </a:pPr>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17314BFD-1558-BD54-FA38-B9EAE6B79F11}"/>
              </a:ext>
            </a:extLst>
          </p:cNvPr>
          <p:cNvPicPr>
            <a:picLocks noChangeAspect="1"/>
          </p:cNvPicPr>
          <p:nvPr/>
        </p:nvPicPr>
        <p:blipFill>
          <a:blip r:embed="rId2"/>
          <a:stretch>
            <a:fillRect/>
          </a:stretch>
        </p:blipFill>
        <p:spPr>
          <a:xfrm>
            <a:off x="5197151" y="4265646"/>
            <a:ext cx="2620346" cy="2620346"/>
          </a:xfrm>
          <a:prstGeom prst="rect">
            <a:avLst/>
          </a:prstGeom>
          <a:ln>
            <a:noFill/>
          </a:ln>
          <a:effectLst>
            <a:softEdge rad="112500"/>
          </a:effectLst>
        </p:spPr>
      </p:pic>
    </p:spTree>
    <p:extLst>
      <p:ext uri="{BB962C8B-B14F-4D97-AF65-F5344CB8AC3E}">
        <p14:creationId xmlns:p14="http://schemas.microsoft.com/office/powerpoint/2010/main" val="4138165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D2A55E-DBF1-526C-0568-49AB81DF342B}"/>
              </a:ext>
            </a:extLst>
          </p:cNvPr>
          <p:cNvSpPr txBox="1"/>
          <p:nvPr/>
        </p:nvSpPr>
        <p:spPr>
          <a:xfrm flipH="1">
            <a:off x="1119672" y="466532"/>
            <a:ext cx="10254341" cy="9510296"/>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2</a:t>
            </a:r>
            <a:r>
              <a:rPr lang="en-IN" b="1" dirty="0">
                <a:latin typeface="Arial" panose="020B0604020202020204" pitchFamily="34" charset="0"/>
                <a:cs typeface="Arial" panose="020B0604020202020204" pitchFamily="34" charset="0"/>
              </a:rPr>
              <a:t>. AMPLIFIER </a:t>
            </a:r>
            <a:r>
              <a:rPr lang="en-IN" dirty="0">
                <a:latin typeface="Arial" panose="020B0604020202020204" pitchFamily="34" charset="0"/>
                <a:cs typeface="Arial" panose="020B0604020202020204" pitchFamily="34" charset="0"/>
              </a:rPr>
              <a:t>: </a:t>
            </a:r>
          </a:p>
          <a:p>
            <a:r>
              <a:rPr lang="en-IN" dirty="0">
                <a:latin typeface="Arial" panose="020B0604020202020204" pitchFamily="34" charset="0"/>
                <a:cs typeface="Arial" panose="020B0604020202020204" pitchFamily="34" charset="0"/>
              </a:rPr>
              <a:t>The signal that is produced from the sensors is generally very weak, sometimes in terms of microamps. Such signals need amplification so that they can be used for signal processing. Op-Amps are generally used to carry out this process.</a:t>
            </a:r>
          </a:p>
          <a:p>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3. </a:t>
            </a:r>
            <a:r>
              <a:rPr lang="en-IN" b="1" dirty="0">
                <a:latin typeface="Arial" panose="020B0604020202020204" pitchFamily="34" charset="0"/>
                <a:cs typeface="Arial" panose="020B0604020202020204" pitchFamily="34" charset="0"/>
              </a:rPr>
              <a:t>MICROCONTROLLER : ARDUINO NANO</a:t>
            </a:r>
          </a:p>
          <a:p>
            <a:r>
              <a:rPr lang="en-US" dirty="0">
                <a:latin typeface="Arial" panose="020B0604020202020204" pitchFamily="34" charset="0"/>
                <a:cs typeface="Arial" panose="020B0604020202020204" pitchFamily="34" charset="0"/>
              </a:rPr>
              <a:t>The microcontroller used for the system is</a:t>
            </a:r>
            <a:r>
              <a:rPr lang="en-IN" dirty="0">
                <a:latin typeface="Arial" panose="020B0604020202020204" pitchFamily="34" charset="0"/>
                <a:cs typeface="Arial" panose="020B0604020202020204" pitchFamily="34" charset="0"/>
              </a:rPr>
              <a:t> the Arduino Nano . </a:t>
            </a:r>
            <a:r>
              <a:rPr lang="en-US" dirty="0">
                <a:latin typeface="Arial" panose="020B0604020202020204" pitchFamily="34" charset="0"/>
                <a:cs typeface="Arial" panose="020B0604020202020204" pitchFamily="34" charset="0"/>
              </a:rPr>
              <a:t>2. It is mainly chosen for its small profile which is helpful for space reduction, weight and it is same as Arduino Uno and it is cost efficient and it is very helpful in prototyping with PCB.</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4. </a:t>
            </a:r>
            <a:r>
              <a:rPr lang="en-US" b="1" dirty="0">
                <a:latin typeface="Arial" panose="020B0604020202020204" pitchFamily="34" charset="0"/>
                <a:cs typeface="Arial" panose="020B0604020202020204" pitchFamily="34" charset="0"/>
              </a:rPr>
              <a:t>OUTPUT : LED, /VIBRATOR </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 </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B19EB882-5AFD-5784-AE96-A6D527922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7831" y="2866679"/>
            <a:ext cx="4617274" cy="286231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0239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5A146C-2322-2B65-642E-26ED61E3A3E7}"/>
              </a:ext>
            </a:extLst>
          </p:cNvPr>
          <p:cNvSpPr txBox="1"/>
          <p:nvPr/>
        </p:nvSpPr>
        <p:spPr>
          <a:xfrm>
            <a:off x="1175657" y="821094"/>
            <a:ext cx="10151706" cy="1200329"/>
          </a:xfrm>
          <a:prstGeom prst="rect">
            <a:avLst/>
          </a:prstGeom>
          <a:noFill/>
        </p:spPr>
        <p:txBody>
          <a:bodyPr wrap="square" rtlCol="0">
            <a:spAutoFit/>
          </a:bodyPr>
          <a:lstStyle/>
          <a:p>
            <a:pPr marL="285750" indent="-285750">
              <a:buFont typeface="Wingdings" panose="05000000000000000000" pitchFamily="2" charset="2"/>
              <a:buChar char="v"/>
            </a:pPr>
            <a:r>
              <a:rPr lang="en-IN" dirty="0">
                <a:latin typeface="Arial" panose="020B0604020202020204" pitchFamily="34" charset="0"/>
                <a:cs typeface="Arial" panose="020B0604020202020204" pitchFamily="34" charset="0"/>
              </a:rPr>
              <a:t>METHODOLOGY : </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3D5CF90-930B-5583-A6FD-EB41CBB1B578}"/>
              </a:ext>
            </a:extLst>
          </p:cNvPr>
          <p:cNvPicPr>
            <a:picLocks noChangeAspect="1"/>
          </p:cNvPicPr>
          <p:nvPr/>
        </p:nvPicPr>
        <p:blipFill>
          <a:blip r:embed="rId2"/>
          <a:stretch>
            <a:fillRect/>
          </a:stretch>
        </p:blipFill>
        <p:spPr>
          <a:xfrm>
            <a:off x="8893355" y="1565748"/>
            <a:ext cx="2728196" cy="3726503"/>
          </a:xfrm>
          <a:prstGeom prst="rect">
            <a:avLst/>
          </a:prstGeom>
        </p:spPr>
      </p:pic>
    </p:spTree>
    <p:extLst>
      <p:ext uri="{BB962C8B-B14F-4D97-AF65-F5344CB8AC3E}">
        <p14:creationId xmlns:p14="http://schemas.microsoft.com/office/powerpoint/2010/main" val="1309027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A091CB-5E33-27B0-5282-DA2946756688}"/>
              </a:ext>
            </a:extLst>
          </p:cNvPr>
          <p:cNvSpPr txBox="1"/>
          <p:nvPr/>
        </p:nvSpPr>
        <p:spPr>
          <a:xfrm flipH="1">
            <a:off x="1463972" y="709127"/>
            <a:ext cx="9826069" cy="3416320"/>
          </a:xfrm>
          <a:prstGeom prst="rect">
            <a:avLst/>
          </a:prstGeom>
          <a:noFill/>
        </p:spPr>
        <p:txBody>
          <a:bodyPr wrap="square" rtlCol="0">
            <a:spAutoFit/>
          </a:bodyPr>
          <a:lstStyle/>
          <a:p>
            <a:pPr marL="285750" indent="-285750">
              <a:buFont typeface="Wingdings" panose="05000000000000000000" pitchFamily="2" charset="2"/>
              <a:buChar char="v"/>
            </a:pPr>
            <a:r>
              <a:rPr lang="en-IN" dirty="0">
                <a:latin typeface="Algerian" panose="04020705040A02060702" pitchFamily="82" charset="0"/>
                <a:cs typeface="Arial" panose="020B0604020202020204" pitchFamily="34" charset="0"/>
              </a:rPr>
              <a:t>CONCLUSION :</a:t>
            </a:r>
          </a:p>
          <a:p>
            <a:endParaRPr lang="en-IN"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Most of the methods which has been used in the existing systems are not that much portable, wearable and they seem to be bulky. By the above proposed device, sitting posture along with neck posture is also monitored and we have improved the system into small profile, wearable and ease to carry every place. This will improve their health and prevent them from various spine related diseases. We have used Arduino software for the development of model and we have used single sensor for tracking the spinal cord position and the user will be indicated by LED glow later it can be replaced with vibrator and in future development we can connect the device to mobile by means of Bluetooth for tracking our posture daily. We hope that our proposed system will help to correct and maintain the user‘s spinal cord posture and especially we believe that IT employees will be benefited a lot. </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9938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46655" y="110333"/>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latin typeface="Algerian" panose="04020705040A02060702" pitchFamily="82" charset="0"/>
              </a:rPr>
              <a:t>THANK YOU !</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rot="10800000" flipV="1">
            <a:off x="6609557" y="5331408"/>
            <a:ext cx="6857999" cy="1495868"/>
          </a:xfrm>
        </p:spPr>
        <p:txBody>
          <a:bodyPr>
            <a:normAutofit fontScale="77500" lnSpcReduction="20000"/>
          </a:bodyPr>
          <a:lstStyle/>
          <a:p>
            <a:pPr algn="ctr"/>
            <a:r>
              <a:rPr lang="en-US" dirty="0"/>
              <a:t>SHETA HADHAV – 112109014</a:t>
            </a:r>
          </a:p>
          <a:p>
            <a:pPr algn="ctr"/>
            <a:r>
              <a:rPr lang="en-US" dirty="0"/>
              <a:t>JANYAA TIKOO – 112109015</a:t>
            </a:r>
          </a:p>
          <a:p>
            <a:pPr algn="ctr"/>
            <a:r>
              <a:rPr lang="en-US" dirty="0"/>
              <a:t>                GANGASAGAR  LONEKAR – 112109021</a:t>
            </a:r>
          </a:p>
          <a:p>
            <a:pPr algn="ctr"/>
            <a:r>
              <a:rPr lang="en-US" dirty="0"/>
              <a:t>ATHERV  NEGLUR - 112109025</a:t>
            </a:r>
          </a:p>
        </p:txBody>
      </p:sp>
    </p:spTree>
    <p:extLst>
      <p:ext uri="{BB962C8B-B14F-4D97-AF65-F5344CB8AC3E}">
        <p14:creationId xmlns:p14="http://schemas.microsoft.com/office/powerpoint/2010/main" val="581046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3FE67A-CAAC-0985-2F0F-3D26EC61A6A5}"/>
              </a:ext>
            </a:extLst>
          </p:cNvPr>
          <p:cNvSpPr txBox="1"/>
          <p:nvPr/>
        </p:nvSpPr>
        <p:spPr>
          <a:xfrm>
            <a:off x="839755" y="979714"/>
            <a:ext cx="10814180" cy="5078313"/>
          </a:xfrm>
          <a:prstGeom prst="rect">
            <a:avLst/>
          </a:prstGeom>
          <a:noFill/>
        </p:spPr>
        <p:txBody>
          <a:bodyPr wrap="square" rtlCol="0">
            <a:spAutoFit/>
          </a:bodyPr>
          <a:lstStyle/>
          <a:p>
            <a:pPr marL="457200" indent="-457200">
              <a:buFont typeface="Wingdings" panose="05000000000000000000" pitchFamily="2" charset="2"/>
              <a:buChar char="v"/>
            </a:pPr>
            <a:r>
              <a:rPr lang="en-IN" dirty="0">
                <a:latin typeface="Algerian" panose="04020705040A02060702" pitchFamily="82" charset="0"/>
                <a:cs typeface="Arial" panose="020B0604020202020204" pitchFamily="34" charset="0"/>
              </a:rPr>
              <a:t>AIM : </a:t>
            </a:r>
          </a:p>
          <a:p>
            <a:endParaRPr lang="en-IN"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To create a comfortable and accurate wearable posture monitoring system sensor that provides real-time feedback and analysis to help individuals improve their posture and prevent posture-related health issues. </a:t>
            </a:r>
          </a:p>
          <a:p>
            <a:endParaRPr lang="en-US"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r>
              <a:rPr lang="en-US" dirty="0">
                <a:latin typeface="Algerian" panose="04020705040A02060702" pitchFamily="82" charset="0"/>
                <a:cs typeface="Arial" panose="020B0604020202020204" pitchFamily="34" charset="0"/>
              </a:rPr>
              <a:t>OBJECTIVE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 The objective of making a wearable posture monitoring system is to help individuals improve their posture and prevent musculoskeletal problems caused by wrong posture. wrong posture can lead to back pain, neck pain, and other physical issues that can impact an individual's overall health and wellbeing. A wearable posture monitoring system can track an individual's posture throughout the day and provide feedback to help them correct their posture. It can also provide reminders to stand up and move around periodically, which can help reduce the risk of developing health issues associated with sitting for long periods of time. Overall, the objective of a wearable posture monitoring system is to promote good posture and help individuals maintain a healthy lifestyle.</a:t>
            </a:r>
          </a:p>
          <a:p>
            <a:r>
              <a:rPr lang="en-US" dirty="0">
                <a:latin typeface="Arial" panose="020B0604020202020204" pitchFamily="34" charset="0"/>
                <a:cs typeface="Arial" panose="020B0604020202020204" pitchFamily="34" charset="0"/>
              </a:rPr>
              <a:t> </a:t>
            </a: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21046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FA1728-FB32-12C2-A3FB-2DAB845CC04C}"/>
              </a:ext>
            </a:extLst>
          </p:cNvPr>
          <p:cNvSpPr txBox="1"/>
          <p:nvPr/>
        </p:nvSpPr>
        <p:spPr>
          <a:xfrm flipH="1">
            <a:off x="1166327" y="373225"/>
            <a:ext cx="10245012" cy="397031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ABSTRACT:</a:t>
            </a:r>
          </a:p>
          <a:p>
            <a:r>
              <a:rPr lang="en-US" dirty="0">
                <a:latin typeface="Arial" panose="020B0604020202020204" pitchFamily="34" charset="0"/>
                <a:cs typeface="Arial" panose="020B0604020202020204" pitchFamily="34" charset="0"/>
              </a:rPr>
              <a:t> Already available devices: </a:t>
            </a:r>
          </a:p>
          <a:p>
            <a:r>
              <a:rPr lang="en-US" dirty="0">
                <a:latin typeface="Arial" panose="020B0604020202020204" pitchFamily="34" charset="0"/>
                <a:cs typeface="Arial" panose="020B0604020202020204" pitchFamily="34" charset="0"/>
              </a:rPr>
              <a:t>• Upright go:</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dirty="0" err="1">
                <a:latin typeface="Arial" panose="020B0604020202020204" pitchFamily="34" charset="0"/>
                <a:cs typeface="Arial" panose="020B0604020202020204" pitchFamily="34" charset="0"/>
              </a:rPr>
              <a:t>Lumo</a:t>
            </a:r>
            <a:r>
              <a:rPr lang="en-IN" dirty="0">
                <a:latin typeface="Arial" panose="020B0604020202020204" pitchFamily="34" charset="0"/>
                <a:cs typeface="Arial" panose="020B0604020202020204" pitchFamily="34" charset="0"/>
              </a:rPr>
              <a:t> Lift</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E3644072-0B00-8DEC-6D02-5E990721E555}"/>
              </a:ext>
            </a:extLst>
          </p:cNvPr>
          <p:cNvPicPr>
            <a:picLocks noChangeAspect="1"/>
          </p:cNvPicPr>
          <p:nvPr/>
        </p:nvPicPr>
        <p:blipFill>
          <a:blip r:embed="rId2"/>
          <a:stretch>
            <a:fillRect/>
          </a:stretch>
        </p:blipFill>
        <p:spPr>
          <a:xfrm>
            <a:off x="2603741" y="1467001"/>
            <a:ext cx="2804403" cy="1889924"/>
          </a:xfrm>
          <a:prstGeom prst="rect">
            <a:avLst/>
          </a:prstGeom>
        </p:spPr>
      </p:pic>
      <p:pic>
        <p:nvPicPr>
          <p:cNvPr id="6" name="Picture 5">
            <a:extLst>
              <a:ext uri="{FF2B5EF4-FFF2-40B4-BE49-F238E27FC236}">
                <a16:creationId xmlns:a16="http://schemas.microsoft.com/office/drawing/2014/main" id="{B0184E2E-975F-6985-310E-B5251E888A96}"/>
              </a:ext>
            </a:extLst>
          </p:cNvPr>
          <p:cNvPicPr>
            <a:picLocks noChangeAspect="1"/>
          </p:cNvPicPr>
          <p:nvPr/>
        </p:nvPicPr>
        <p:blipFill>
          <a:blip r:embed="rId3"/>
          <a:stretch>
            <a:fillRect/>
          </a:stretch>
        </p:blipFill>
        <p:spPr>
          <a:xfrm>
            <a:off x="2603741" y="3765752"/>
            <a:ext cx="3040643" cy="1920406"/>
          </a:xfrm>
          <a:prstGeom prst="rect">
            <a:avLst/>
          </a:prstGeom>
        </p:spPr>
      </p:pic>
    </p:spTree>
    <p:extLst>
      <p:ext uri="{BB962C8B-B14F-4D97-AF65-F5344CB8AC3E}">
        <p14:creationId xmlns:p14="http://schemas.microsoft.com/office/powerpoint/2010/main" val="371034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E8D07E-A32F-7D20-E206-81EFC34950E1}"/>
              </a:ext>
            </a:extLst>
          </p:cNvPr>
          <p:cNvSpPr txBox="1"/>
          <p:nvPr/>
        </p:nvSpPr>
        <p:spPr>
          <a:xfrm flipH="1">
            <a:off x="1147664" y="699796"/>
            <a:ext cx="10291665" cy="5909310"/>
          </a:xfrm>
          <a:prstGeom prst="rect">
            <a:avLst/>
          </a:prstGeom>
          <a:noFill/>
        </p:spPr>
        <p:txBody>
          <a:bodyPr wrap="square" rtlCol="0">
            <a:spAutoFit/>
          </a:bodyPr>
          <a:lstStyle/>
          <a:p>
            <a:pPr marL="285750" indent="-285750">
              <a:buFont typeface="Arial" panose="020B0604020202020204" pitchFamily="34" charset="0"/>
              <a:buChar char="•"/>
            </a:pPr>
            <a:r>
              <a:rPr lang="en-IN" b="1" dirty="0">
                <a:latin typeface="Arial" panose="020B0604020202020204" pitchFamily="34" charset="0"/>
                <a:cs typeface="Arial" panose="020B0604020202020204" pitchFamily="34" charset="0"/>
              </a:rPr>
              <a:t>Posture keeper :</a:t>
            </a: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v"/>
            </a:pPr>
            <a:r>
              <a:rPr lang="en-US" dirty="0">
                <a:latin typeface="Algerian" panose="04020705040A02060702" pitchFamily="82" charset="0"/>
                <a:cs typeface="Arial" panose="020B0604020202020204" pitchFamily="34" charset="0"/>
              </a:rPr>
              <a:t> DRAWBACKS OF ALREADY AVAILABLE DEVICES:</a:t>
            </a:r>
          </a:p>
          <a:p>
            <a:pPr marL="342900" indent="-342900">
              <a:buAutoNum type="arabicPeriod"/>
            </a:pPr>
            <a:r>
              <a:rPr lang="en-US" b="1" dirty="0">
                <a:latin typeface="Arial" panose="020B0604020202020204" pitchFamily="34" charset="0"/>
                <a:cs typeface="Arial" panose="020B0604020202020204" pitchFamily="34" charset="0"/>
              </a:rPr>
              <a:t>Drawbacks of Upright GO wearable posture monitoring sensor:</a:t>
            </a:r>
          </a:p>
          <a:p>
            <a:r>
              <a:rPr lang="en-US" dirty="0">
                <a:latin typeface="Arial" panose="020B0604020202020204" pitchFamily="34" charset="0"/>
                <a:cs typeface="Arial" panose="020B0604020202020204" pitchFamily="34" charset="0"/>
              </a:rPr>
              <a:t>The Upright GO is a popular wearable device that is designed to help individuals improve their posture by monitoring their sitting position and alerting them when they slouch or hunch over. While this device has many benefits, there are also some potential drawbacks to consider:</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accuracy: </a:t>
            </a:r>
            <a:r>
              <a:rPr lang="en-US" dirty="0">
                <a:latin typeface="Arial" panose="020B0604020202020204" pitchFamily="34" charset="0"/>
                <a:cs typeface="Arial" panose="020B0604020202020204" pitchFamily="34" charset="0"/>
              </a:rPr>
              <a:t>The Upright GO is not 100% accurate in detecting sitting posture. It relies on a single sensor to detect the position of the device, which may not always accurately reflect the user's actual posture. </a:t>
            </a: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v"/>
            </a:pP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A3CBB122-C4B1-C921-D394-05D33DF97700}"/>
              </a:ext>
            </a:extLst>
          </p:cNvPr>
          <p:cNvPicPr>
            <a:picLocks noChangeAspect="1"/>
          </p:cNvPicPr>
          <p:nvPr/>
        </p:nvPicPr>
        <p:blipFill>
          <a:blip r:embed="rId2"/>
          <a:stretch>
            <a:fillRect/>
          </a:stretch>
        </p:blipFill>
        <p:spPr>
          <a:xfrm>
            <a:off x="2953268" y="1175409"/>
            <a:ext cx="2385267" cy="2118544"/>
          </a:xfrm>
          <a:prstGeom prst="rect">
            <a:avLst/>
          </a:prstGeom>
        </p:spPr>
      </p:pic>
    </p:spTree>
    <p:extLst>
      <p:ext uri="{BB962C8B-B14F-4D97-AF65-F5344CB8AC3E}">
        <p14:creationId xmlns:p14="http://schemas.microsoft.com/office/powerpoint/2010/main" val="3400695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A36A73-7A93-9CC6-FE00-8EF3ABAE93EB}"/>
              </a:ext>
            </a:extLst>
          </p:cNvPr>
          <p:cNvSpPr txBox="1"/>
          <p:nvPr/>
        </p:nvSpPr>
        <p:spPr>
          <a:xfrm flipH="1">
            <a:off x="1203648" y="662473"/>
            <a:ext cx="10201161" cy="5078313"/>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Requires consistent use</a:t>
            </a:r>
            <a:r>
              <a:rPr lang="en-US" dirty="0">
                <a:latin typeface="Algerian" panose="04020705040A02060702" pitchFamily="82" charset="0"/>
                <a:cs typeface="Arial" panose="020B0604020202020204" pitchFamily="34" charset="0"/>
              </a:rPr>
              <a:t>: </a:t>
            </a:r>
            <a:r>
              <a:rPr lang="en-US" dirty="0">
                <a:latin typeface="Arial" panose="020B0604020202020204" pitchFamily="34" charset="0"/>
                <a:cs typeface="Arial" panose="020B0604020202020204" pitchFamily="34" charset="0"/>
              </a:rPr>
              <a:t>To get the full benefits of the Upright GO, users need to wear the device consistently throughout the day. This can be challenging for some individuals who may find it uncomfortable or forget to put it on. </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Battery life: </a:t>
            </a:r>
            <a:r>
              <a:rPr lang="en-US" dirty="0">
                <a:latin typeface="Arial" panose="020B0604020202020204" pitchFamily="34" charset="0"/>
                <a:cs typeface="Arial" panose="020B0604020202020204" pitchFamily="34" charset="0"/>
              </a:rPr>
              <a:t>The Upright GO has a limited battery life and needs to be charged frequently. This may be inconvenient for users who have to take breaks to charge the device during the day</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Incompatible with some clothing</a:t>
            </a:r>
            <a:r>
              <a:rPr lang="en-US" dirty="0">
                <a:latin typeface="Arial" panose="020B0604020202020204" pitchFamily="34" charset="0"/>
                <a:cs typeface="Arial" panose="020B0604020202020204" pitchFamily="34" charset="0"/>
              </a:rPr>
              <a:t>: The Upright GO is designed to be worn on the upper back and may not be compatible with certain types of clothing, such as tight-fitting shirts or dresses.</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feedback</a:t>
            </a:r>
            <a:r>
              <a:rPr lang="en-US" dirty="0">
                <a:latin typeface="Arial" panose="020B0604020202020204" pitchFamily="34" charset="0"/>
                <a:cs typeface="Arial" panose="020B0604020202020204" pitchFamily="34" charset="0"/>
              </a:rPr>
              <a:t>: While the Upright GO can alert users when they are slouching, it does not provide detailed feedback on their posture or suggest specific exercises to improve it. Users may need to seek additional resources or guidance to improve their posture effectively.</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Overall, the Upright GO can be a useful tool for improving posture, but users should be aware of its limitations and be willing to commit to consistent use to see results.</a:t>
            </a:r>
          </a:p>
          <a:p>
            <a:endParaRPr lang="en-US"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1938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ADB4C2-A50F-CC67-2815-DD931FABA0BE}"/>
              </a:ext>
            </a:extLst>
          </p:cNvPr>
          <p:cNvSpPr txBox="1"/>
          <p:nvPr/>
        </p:nvSpPr>
        <p:spPr>
          <a:xfrm flipH="1">
            <a:off x="1240038" y="394692"/>
            <a:ext cx="10024814" cy="646330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2</a:t>
            </a:r>
            <a:r>
              <a:rPr lang="en-US" b="1" dirty="0">
                <a:latin typeface="Arial" panose="020B0604020202020204" pitchFamily="34" charset="0"/>
                <a:cs typeface="Arial" panose="020B0604020202020204" pitchFamily="34" charset="0"/>
              </a:rPr>
              <a:t>. Drawbacks of </a:t>
            </a:r>
            <a:r>
              <a:rPr lang="en-US" b="1" dirty="0" err="1">
                <a:latin typeface="Arial" panose="020B0604020202020204" pitchFamily="34" charset="0"/>
                <a:cs typeface="Arial" panose="020B0604020202020204" pitchFamily="34" charset="0"/>
              </a:rPr>
              <a:t>Lumo</a:t>
            </a:r>
            <a:r>
              <a:rPr lang="en-US" b="1" dirty="0">
                <a:latin typeface="Arial" panose="020B0604020202020204" pitchFamily="34" charset="0"/>
                <a:cs typeface="Arial" panose="020B0604020202020204" pitchFamily="34" charset="0"/>
              </a:rPr>
              <a:t> Lift wearable posture monitoring sensor</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is another popular wearable device that is designed to help individuals improve their posture by monitoring their sitting position and alerting them when they slouch or hunch over. While this device also has many benefits, there are some potential drawbacks to consider:</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accuracy</a:t>
            </a:r>
            <a:r>
              <a:rPr lang="en-US" dirty="0">
                <a:latin typeface="Arial" panose="020B0604020202020204" pitchFamily="34" charset="0"/>
                <a:cs typeface="Arial" panose="020B0604020202020204" pitchFamily="34" charset="0"/>
              </a:rPr>
              <a:t>: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like the Upright GO, is not 100% accurate in detecting sitting posture. It relies on a single sensor to detect the position of the device, which may not always accurately reflect the user's actual posture.</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Requires consistent use</a:t>
            </a:r>
            <a:r>
              <a:rPr lang="en-US" dirty="0">
                <a:latin typeface="Arial" panose="020B0604020202020204" pitchFamily="34" charset="0"/>
                <a:cs typeface="Arial" panose="020B0604020202020204" pitchFamily="34" charset="0"/>
              </a:rPr>
              <a:t>: To get the full benefits of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users need to wear the device consistently throughout the day. This can be challenging for some individuals who may find it uncomfortable or forget to put it on.</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Battery life</a:t>
            </a:r>
            <a:r>
              <a:rPr lang="en-US" dirty="0">
                <a:latin typeface="Arial" panose="020B0604020202020204" pitchFamily="34" charset="0"/>
                <a:cs typeface="Arial" panose="020B0604020202020204" pitchFamily="34" charset="0"/>
              </a:rPr>
              <a:t>: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has a limited battery life and needs to be charged frequently. This may be inconvenient for users who have to take breaks to charge the device during the day.</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Incompatible with some clothing: </a:t>
            </a:r>
            <a:r>
              <a:rPr lang="en-US" dirty="0">
                <a:latin typeface="Arial" panose="020B0604020202020204" pitchFamily="34" charset="0"/>
                <a:cs typeface="Arial" panose="020B0604020202020204" pitchFamily="34" charset="0"/>
              </a:rPr>
              <a:t>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is designed to be worn on the upper body and may not be compatible with certain types of clothing, such as tight-fitting shirts or dresses.</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feedback</a:t>
            </a:r>
            <a:r>
              <a:rPr lang="en-US" dirty="0">
                <a:latin typeface="Arial" panose="020B0604020202020204" pitchFamily="34" charset="0"/>
                <a:cs typeface="Arial" panose="020B0604020202020204" pitchFamily="34" charset="0"/>
              </a:rPr>
              <a:t>: While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can alert users when they are slouching, it does not provide detailed feedback on their posture or suggest specific exercises to improve it. Users may need to seek additional resources or guidance to improve their posture effectively.</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35431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9BD77-8CB1-3B9D-DFE2-5BE33BB65916}"/>
              </a:ext>
            </a:extLst>
          </p:cNvPr>
          <p:cNvSpPr txBox="1"/>
          <p:nvPr/>
        </p:nvSpPr>
        <p:spPr>
          <a:xfrm>
            <a:off x="1175658" y="186612"/>
            <a:ext cx="10151706" cy="6463308"/>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Potential discomfort</a:t>
            </a:r>
            <a:r>
              <a:rPr lang="en-US" dirty="0">
                <a:latin typeface="Arial" panose="020B0604020202020204" pitchFamily="34" charset="0"/>
                <a:cs typeface="Arial" panose="020B0604020202020204" pitchFamily="34" charset="0"/>
              </a:rPr>
              <a:t>: Some users may find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uncomfortable to wear, particularly if they have sensitive skin or are not used to wearing wearable devices.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Overall, the </a:t>
            </a:r>
            <a:r>
              <a:rPr lang="en-US" dirty="0" err="1">
                <a:latin typeface="Arial" panose="020B0604020202020204" pitchFamily="34" charset="0"/>
                <a:cs typeface="Arial" panose="020B0604020202020204" pitchFamily="34" charset="0"/>
              </a:rPr>
              <a:t>Lumo</a:t>
            </a:r>
            <a:r>
              <a:rPr lang="en-US" dirty="0">
                <a:latin typeface="Arial" panose="020B0604020202020204" pitchFamily="34" charset="0"/>
                <a:cs typeface="Arial" panose="020B0604020202020204" pitchFamily="34" charset="0"/>
              </a:rPr>
              <a:t> Lift can be a useful tool for improving posture, but users should be aware of its limitations and be willing to commit to consistent use to see results. They may also need to seek additional resources or guidance to improve their posture effectively.</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3.Drawbacks of posture keeper wearable posture monitoring sensor: </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size range: </a:t>
            </a:r>
            <a:r>
              <a:rPr lang="en-US" dirty="0">
                <a:latin typeface="Arial" panose="020B0604020202020204" pitchFamily="34" charset="0"/>
                <a:cs typeface="Arial" panose="020B0604020202020204" pitchFamily="34" charset="0"/>
              </a:rPr>
              <a:t>The Posture Keeper smart T-shirt is currently only available in a limited range of sizes, which may not fit all users comfortably or provide accurate posture monitoring. </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Requires charging</a:t>
            </a:r>
            <a:r>
              <a:rPr lang="en-US" dirty="0">
                <a:latin typeface="Arial" panose="020B0604020202020204" pitchFamily="34" charset="0"/>
                <a:cs typeface="Arial" panose="020B0604020202020204" pitchFamily="34" charset="0"/>
              </a:rPr>
              <a:t>: The T-shirt includes a small, rechargeable device that must be charged regularly, which may be inconvenient for some users. </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Limited functionality</a:t>
            </a:r>
            <a:r>
              <a:rPr lang="en-US" dirty="0">
                <a:latin typeface="Arial" panose="020B0604020202020204" pitchFamily="34" charset="0"/>
                <a:cs typeface="Arial" panose="020B0604020202020204" pitchFamily="34" charset="0"/>
              </a:rPr>
              <a:t>: The Posture Keeper T-shirt is primarily designed for posture monitoring and may not include additional features, such as activity tracking or coaching. </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Reliance on smartphone app</a:t>
            </a:r>
            <a:r>
              <a:rPr lang="en-US" dirty="0">
                <a:latin typeface="Arial" panose="020B0604020202020204" pitchFamily="34" charset="0"/>
                <a:cs typeface="Arial" panose="020B0604020202020204" pitchFamily="34" charset="0"/>
              </a:rPr>
              <a:t>: The T-shirt's posture monitoring and feedback rely on a smartphone app, which may not be convenient or accessible for all users.</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 Price: </a:t>
            </a:r>
            <a:r>
              <a:rPr lang="en-US" dirty="0">
                <a:latin typeface="Arial" panose="020B0604020202020204" pitchFamily="34" charset="0"/>
                <a:cs typeface="Arial" panose="020B0604020202020204" pitchFamily="34" charset="0"/>
              </a:rPr>
              <a:t>The Posture Keeper T-shirt is more expensive than some other posture monitoring devices, which may make it less accessible for some users</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702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369198-F467-5586-25BE-7FA4781EBADE}"/>
              </a:ext>
            </a:extLst>
          </p:cNvPr>
          <p:cNvSpPr txBox="1"/>
          <p:nvPr/>
        </p:nvSpPr>
        <p:spPr>
          <a:xfrm flipH="1">
            <a:off x="1156996" y="746449"/>
            <a:ext cx="10235682" cy="5355312"/>
          </a:xfrm>
          <a:prstGeom prst="rect">
            <a:avLst/>
          </a:prstGeom>
          <a:noFill/>
        </p:spPr>
        <p:txBody>
          <a:bodyPr wrap="square" rtlCol="0">
            <a:spAutoFit/>
          </a:bodyPr>
          <a:lstStyle/>
          <a:p>
            <a:r>
              <a:rPr lang="en-US" dirty="0">
                <a:latin typeface="Algerian" panose="04020705040A02060702" pitchFamily="82" charset="0"/>
                <a:cs typeface="Arial" panose="020B0604020202020204" pitchFamily="34" charset="0"/>
              </a:rPr>
              <a:t>❖ CURRENT SCENARIO:</a:t>
            </a:r>
          </a:p>
          <a:p>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Posture is the way people carry themselves, and this posture has a substantial effect on their health particularly on our spinal cord which ultimately leads to back pain mainly due to over usage of computers, laptops and smartphones. In survey analysis we have recognized that the existing systems are having some drawbacks such as their sensor selection is not satisfied, in some cases, they lack portability and small profile module. To overcome these problems, we have designed a module by using Arduino software which indicates the user by gentle vibration / LED glow whenever he/she bends. The result will be indicated in four cases such as bending towards front, back, right and left. As conclusion this system will help the user to feel comfortable to wear and free to carry the module wherever he/she wish and we hope that the user can correct his/her posture by their own and later they used to maintain a proper posture</a:t>
            </a:r>
          </a:p>
          <a:p>
            <a:endParaRPr lang="en-US" dirty="0">
              <a:latin typeface="Arial" panose="020B0604020202020204" pitchFamily="34" charset="0"/>
              <a:cs typeface="Arial" panose="020B0604020202020204" pitchFamily="34" charset="0"/>
            </a:endParaRPr>
          </a:p>
          <a:p>
            <a:r>
              <a:rPr lang="en-US" dirty="0">
                <a:latin typeface="Algerian" panose="04020705040A02060702" pitchFamily="82" charset="0"/>
                <a:cs typeface="Arial" panose="020B0604020202020204" pitchFamily="34" charset="0"/>
              </a:rPr>
              <a:t>❖ OUR DEVICE WILL COVER FOLLOWING DRAWBACKS</a:t>
            </a:r>
            <a:r>
              <a:rPr lang="en-US" dirty="0">
                <a:latin typeface="Arial" panose="020B0604020202020204" pitchFamily="34" charset="0"/>
                <a:cs typeface="Arial" panose="020B0604020202020204" pitchFamily="34" charset="0"/>
              </a:rPr>
              <a:t>: </a:t>
            </a:r>
          </a:p>
          <a:p>
            <a:pPr marL="342900" indent="-342900">
              <a:buAutoNum type="arabicPeriod"/>
            </a:pPr>
            <a:r>
              <a:rPr lang="en-US" b="1" dirty="0">
                <a:latin typeface="Arial" panose="020B0604020202020204" pitchFamily="34" charset="0"/>
                <a:cs typeface="Arial" panose="020B0604020202020204" pitchFamily="34" charset="0"/>
              </a:rPr>
              <a:t>Accuracy</a:t>
            </a:r>
          </a:p>
          <a:p>
            <a:pPr marL="342900" indent="-342900">
              <a:buAutoNum type="arabicPeriod"/>
            </a:pPr>
            <a:r>
              <a:rPr lang="en-US" b="1" dirty="0">
                <a:latin typeface="Arial" panose="020B0604020202020204" pitchFamily="34" charset="0"/>
                <a:cs typeface="Arial" panose="020B0604020202020204" pitchFamily="34" charset="0"/>
              </a:rPr>
              <a:t> Compatible with all types of clothing</a:t>
            </a:r>
          </a:p>
          <a:p>
            <a:pPr marL="342900" indent="-342900">
              <a:buAutoNum type="arabicPeriod"/>
            </a:pPr>
            <a:r>
              <a:rPr lang="en-US" b="1" dirty="0">
                <a:latin typeface="Arial" panose="020B0604020202020204" pitchFamily="34" charset="0"/>
                <a:cs typeface="Arial" panose="020B0604020202020204" pitchFamily="34" charset="0"/>
              </a:rPr>
              <a:t> Less cost</a:t>
            </a:r>
          </a:p>
          <a:p>
            <a:pPr marL="342900" indent="-342900">
              <a:buAutoNum type="arabicPeriod"/>
            </a:pPr>
            <a:r>
              <a:rPr lang="en-US" b="1" dirty="0">
                <a:latin typeface="Arial" panose="020B0604020202020204" pitchFamily="34" charset="0"/>
                <a:cs typeface="Arial" panose="020B0604020202020204" pitchFamily="34" charset="0"/>
              </a:rPr>
              <a:t> We are adding both vibrations and LED lights </a:t>
            </a:r>
          </a:p>
          <a:p>
            <a:pPr marL="342900" indent="-342900">
              <a:buAutoNum type="arabicPeriod"/>
            </a:pPr>
            <a:r>
              <a:rPr lang="en-US" b="1" dirty="0">
                <a:latin typeface="Arial" panose="020B0604020202020204" pitchFamily="34" charset="0"/>
                <a:cs typeface="Arial" panose="020B0604020202020204" pitchFamily="34" charset="0"/>
              </a:rPr>
              <a:t> Better lifetime than above devices</a:t>
            </a:r>
            <a:endParaRPr lang="en-I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1664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E5DF51-EBE2-09BE-A608-9C1949B15E10}"/>
              </a:ext>
            </a:extLst>
          </p:cNvPr>
          <p:cNvSpPr txBox="1"/>
          <p:nvPr/>
        </p:nvSpPr>
        <p:spPr>
          <a:xfrm flipH="1">
            <a:off x="1240037" y="233265"/>
            <a:ext cx="10208624" cy="618630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a:t>
            </a:r>
            <a:r>
              <a:rPr lang="en-US" dirty="0">
                <a:latin typeface="Algerian" panose="04020705040A02060702" pitchFamily="82" charset="0"/>
                <a:cs typeface="Arial" panose="020B0604020202020204" pitchFamily="34" charset="0"/>
              </a:rPr>
              <a:t>MEDICAL REVIEW ON SITTING POSTURE: </a:t>
            </a:r>
          </a:p>
          <a:p>
            <a:r>
              <a:rPr lang="en-US" dirty="0">
                <a:latin typeface="Arial" panose="020B0604020202020204" pitchFamily="34" charset="0"/>
                <a:cs typeface="Arial" panose="020B0604020202020204" pitchFamily="34" charset="0"/>
              </a:rPr>
              <a:t>Wrong posture is a common problem, with a significant portion of the population experiencing some degree of discomfort or pain due to it. According to some estimates, up to 80% of people may experience back pain at some point in their lives, which can be attributed to poor posture among other factors. Additionally, with the changes in work and lifestyle brought about by the COVID-19 pandemic, there has been an increase in the number of people experiencing body posture problems.</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Pre-COVID-19 Body Posture Problems: </a:t>
            </a:r>
          </a:p>
          <a:p>
            <a:r>
              <a:rPr lang="en-US" dirty="0">
                <a:latin typeface="Arial" panose="020B0604020202020204" pitchFamily="34" charset="0"/>
                <a:cs typeface="Arial" panose="020B0604020202020204" pitchFamily="34" charset="0"/>
              </a:rPr>
              <a:t>• People who spent long hours sitting at a desk or in front of a computer had posture problems related to hunching over or slouching.</a:t>
            </a:r>
          </a:p>
          <a:p>
            <a:r>
              <a:rPr lang="en-US" dirty="0">
                <a:latin typeface="Arial" panose="020B0604020202020204" pitchFamily="34" charset="0"/>
                <a:cs typeface="Arial" panose="020B0604020202020204" pitchFamily="34" charset="0"/>
              </a:rPr>
              <a:t> • People who had physically demanding jobs, such as manual laborers, had posture problems related to lifting or repetitive motions.</a:t>
            </a:r>
          </a:p>
          <a:p>
            <a:r>
              <a:rPr lang="en-US" dirty="0">
                <a:latin typeface="Arial" panose="020B0604020202020204" pitchFamily="34" charset="0"/>
                <a:cs typeface="Arial" panose="020B0604020202020204" pitchFamily="34" charset="0"/>
              </a:rPr>
              <a:t> • People who frequently travelled for work may have had posture problems related to sitting for long periods on planes or in cars.</a:t>
            </a:r>
          </a:p>
          <a:p>
            <a:r>
              <a:rPr lang="en-US" dirty="0">
                <a:latin typeface="Arial" panose="020B0604020202020204" pitchFamily="34" charset="0"/>
                <a:cs typeface="Arial" panose="020B0604020202020204" pitchFamily="34" charset="0"/>
              </a:rPr>
              <a:t> </a:t>
            </a:r>
          </a:p>
          <a:p>
            <a:pPr marL="285750" indent="-285750">
              <a:buFont typeface="Wingdings" panose="05000000000000000000" pitchFamily="2" charset="2"/>
              <a:buChar char="Ø"/>
            </a:pPr>
            <a:r>
              <a:rPr lang="en-US" b="1" dirty="0">
                <a:latin typeface="Arial" panose="020B0604020202020204" pitchFamily="34" charset="0"/>
                <a:cs typeface="Arial" panose="020B0604020202020204" pitchFamily="34" charset="0"/>
              </a:rPr>
              <a:t>Post-COVID-19 Body Posture Problems:</a:t>
            </a:r>
          </a:p>
          <a:p>
            <a:r>
              <a:rPr lang="en-US" dirty="0">
                <a:latin typeface="Arial" panose="020B0604020202020204" pitchFamily="34" charset="0"/>
                <a:cs typeface="Arial" panose="020B0604020202020204" pitchFamily="34" charset="0"/>
              </a:rPr>
              <a:t> • People who began working from home developed posture problems related to working on a laptop at a kitchen table or on a couch, rather than at a proper desk and chair. </a:t>
            </a:r>
          </a:p>
          <a:p>
            <a:r>
              <a:rPr lang="en-US" dirty="0">
                <a:latin typeface="Arial" panose="020B0604020202020204" pitchFamily="34" charset="0"/>
                <a:cs typeface="Arial" panose="020B0604020202020204" pitchFamily="34" charset="0"/>
              </a:rPr>
              <a:t>• People who were unable to go to the gym or engage in their usual physical activities developed posture problems related to decreased movement or exercise.</a:t>
            </a: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594075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130</TotalTime>
  <Words>1899</Words>
  <Application>Microsoft Office PowerPoint</Application>
  <PresentationFormat>Widescreen</PresentationFormat>
  <Paragraphs>153</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Algerian</vt:lpstr>
      <vt:lpstr>Arial</vt:lpstr>
      <vt:lpstr>Calibri</vt:lpstr>
      <vt:lpstr>Tw Cen MT</vt:lpstr>
      <vt:lpstr>Wingdings</vt:lpstr>
      <vt:lpstr>Circuit</vt:lpstr>
      <vt:lpstr>Wearable posture monitoring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Wearable posture monitoring system</dc:title>
  <dc:creator>gangasagar lonekar</dc:creator>
  <cp:lastModifiedBy>gangasagar lonekar</cp:lastModifiedBy>
  <cp:revision>2</cp:revision>
  <dcterms:created xsi:type="dcterms:W3CDTF">2023-05-27T13:46:42Z</dcterms:created>
  <dcterms:modified xsi:type="dcterms:W3CDTF">2023-05-27T17:40:36Z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